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57" r:id="rId4"/>
    <p:sldId id="258" r:id="rId5"/>
    <p:sldId id="260" r:id="rId6"/>
    <p:sldId id="261" r:id="rId7"/>
    <p:sldId id="262" r:id="rId8"/>
    <p:sldId id="263" r:id="rId9"/>
    <p:sldId id="264" r:id="rId10"/>
    <p:sldId id="266"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94660"/>
  </p:normalViewPr>
  <p:slideViewPr>
    <p:cSldViewPr snapToGrid="0">
      <p:cViewPr varScale="1">
        <p:scale>
          <a:sx n="92" d="100"/>
          <a:sy n="92" d="100"/>
        </p:scale>
        <p:origin x="35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8/21/2020</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23A1CC3-2375-41D4-9E03-427CAF2A4C1A}" type="datetimeFigureOut">
              <a:rPr lang="en-US" dirty="0"/>
              <a:t>8/21/2020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AFF16868-8199-4C2C-A5B1-63AEE139F88E}" type="datetimeFigureOut">
              <a:rPr lang="en-US" dirty="0"/>
              <a:t>8/21/2020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s-ES" smtClean="0"/>
              <a:t>Haga clic para modificar el estilo de título del patrón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AAD9FF7F-6988-44CC-821B-644E70CD2F73}" type="datetimeFigureOut">
              <a:rPr lang="en-US" dirty="0"/>
              <a:t>8/21/2020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C12C299-16B2-4475-990D-751901EACC14}" type="datetimeFigureOut">
              <a:rPr lang="en-US" dirty="0"/>
              <a:t>8/21/2020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8/21/2020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8/21/2020</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8/21/2020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8/21/2020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8/21/2020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34E6425-0181-43F2-84FC-787E803FD2F8}" type="datetimeFigureOut">
              <a:rPr lang="en-US" dirty="0"/>
              <a:t>8/21/2020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8/21/2020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8/21/2020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8/21/2020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8/21/2020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6E86A4C-8E40-4F87-A4F0-01A0687C5742}" type="datetimeFigureOut">
              <a:rPr lang="en-US" dirty="0"/>
              <a:t>8/21/2020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s-ES" smtClean="0"/>
              <a:t>Haga clic en el icono para agregar una imagen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5E72C73-2D91-4E12-BA25-F0AA0C03599B}" type="datetimeFigureOut">
              <a:rPr lang="en-US" dirty="0"/>
              <a:t>8/21/2020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8/21/2020</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ergia-nuclear.net/que-es-la-energia-nuclear/atomo/electron" TargetMode="External"/><Relationship Id="rId2" Type="http://schemas.openxmlformats.org/officeDocument/2006/relationships/hyperlink" Target="https://energia-nuclear.net/blog/que-es-un-elemento-quimico" TargetMode="External"/><Relationship Id="rId1" Type="http://schemas.openxmlformats.org/officeDocument/2006/relationships/slideLayout" Target="../slideLayouts/slideLayout2.xml"/><Relationship Id="rId6" Type="http://schemas.openxmlformats.org/officeDocument/2006/relationships/hyperlink" Target="https://energia-nuclear.net/que-es-la-energia-nuclear/atomo/nucleo-atomico" TargetMode="External"/><Relationship Id="rId5" Type="http://schemas.openxmlformats.org/officeDocument/2006/relationships/hyperlink" Target="https://energia-nuclear.net/que-es-la-energia-nuclear/atomo/neutron" TargetMode="External"/><Relationship Id="rId4" Type="http://schemas.openxmlformats.org/officeDocument/2006/relationships/hyperlink" Target="https://energia-nuclear.net/que-es-la-energia-nuclear/atomo/proton"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energia-nuclear.net/que-es-la-energia-nuclear/atomo/electron" TargetMode="External"/><Relationship Id="rId2" Type="http://schemas.openxmlformats.org/officeDocument/2006/relationships/hyperlink" Target="https://energia-nuclear.net/que-es-la-energia-nuclear/atomo/proton" TargetMode="External"/><Relationship Id="rId1" Type="http://schemas.openxmlformats.org/officeDocument/2006/relationships/slideLayout" Target="../slideLayouts/slideLayout2.xml"/><Relationship Id="rId4" Type="http://schemas.openxmlformats.org/officeDocument/2006/relationships/hyperlink" Target="https://energia-nuclear.net/que-es-la-energia-nuclear/atomo/neutron"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energia-nuclear.net/que-es-la-energia-nuclear/atomo/numero-masico"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nergia-nuclear.net/que-es-la-energia-nuclear/atomo/proton" TargetMode="External"/><Relationship Id="rId7" Type="http://schemas.openxmlformats.org/officeDocument/2006/relationships/image" Target="../media/image2.png"/><Relationship Id="rId2" Type="http://schemas.openxmlformats.org/officeDocument/2006/relationships/hyperlink" Target="https://energia-nuclear.net/que-es-la-energia-nuclear/atomo" TargetMode="External"/><Relationship Id="rId1" Type="http://schemas.openxmlformats.org/officeDocument/2006/relationships/slideLayout" Target="../slideLayouts/slideLayout2.xml"/><Relationship Id="rId6" Type="http://schemas.openxmlformats.org/officeDocument/2006/relationships/hyperlink" Target="https://energia-nuclear.net/que-es-la-energia-nuclear/atomo/isotopo" TargetMode="External"/><Relationship Id="rId5" Type="http://schemas.openxmlformats.org/officeDocument/2006/relationships/hyperlink" Target="https://energia-nuclear.net/que-es-la-energia-nuclear/atomo/neutron" TargetMode="External"/><Relationship Id="rId4" Type="http://schemas.openxmlformats.org/officeDocument/2006/relationships/hyperlink" Target="https://energia-nuclear.net/que-es-la-energia-nuclear/atomo/numero-atomico"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smtClean="0"/>
              <a:t>ÁTOMO</a:t>
            </a:r>
            <a:endParaRPr lang="es-MX" dirty="0"/>
          </a:p>
        </p:txBody>
      </p:sp>
      <p:sp>
        <p:nvSpPr>
          <p:cNvPr id="3" name="Subtítulo 2"/>
          <p:cNvSpPr>
            <a:spLocks noGrp="1"/>
          </p:cNvSpPr>
          <p:nvPr>
            <p:ph type="subTitle" idx="1"/>
          </p:nvPr>
        </p:nvSpPr>
        <p:spPr/>
        <p:txBody>
          <a:bodyPr/>
          <a:lstStyle/>
          <a:p>
            <a:r>
              <a:rPr lang="es-MX" b="1" dirty="0" smtClean="0"/>
              <a:t>M.C.S. Guadalupe Gissela Marín Hernández </a:t>
            </a:r>
            <a:endParaRPr lang="es-MX" b="1" dirty="0"/>
          </a:p>
        </p:txBody>
      </p:sp>
    </p:spTree>
    <p:extLst>
      <p:ext uri="{BB962C8B-B14F-4D97-AF65-F5344CB8AC3E}">
        <p14:creationId xmlns:p14="http://schemas.microsoft.com/office/powerpoint/2010/main" val="3397215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pic>
        <p:nvPicPr>
          <p:cNvPr id="4" name="Marcador de contenido 3"/>
          <p:cNvPicPr>
            <a:picLocks noGrp="1" noChangeAspect="1"/>
          </p:cNvPicPr>
          <p:nvPr>
            <p:ph idx="1"/>
          </p:nvPr>
        </p:nvPicPr>
        <p:blipFill>
          <a:blip r:embed="rId2"/>
          <a:stretch>
            <a:fillRect/>
          </a:stretch>
        </p:blipFill>
        <p:spPr>
          <a:xfrm>
            <a:off x="1350819" y="2915482"/>
            <a:ext cx="4041126" cy="2589824"/>
          </a:xfrm>
          <a:prstGeom prst="rect">
            <a:avLst/>
          </a:prstGeom>
        </p:spPr>
      </p:pic>
      <p:pic>
        <p:nvPicPr>
          <p:cNvPr id="5" name="Imagen 4"/>
          <p:cNvPicPr>
            <a:picLocks noChangeAspect="1"/>
          </p:cNvPicPr>
          <p:nvPr/>
        </p:nvPicPr>
        <p:blipFill>
          <a:blip r:embed="rId3"/>
          <a:stretch>
            <a:fillRect/>
          </a:stretch>
        </p:blipFill>
        <p:spPr>
          <a:xfrm>
            <a:off x="6449723" y="2317949"/>
            <a:ext cx="4010025" cy="4200525"/>
          </a:xfrm>
          <a:prstGeom prst="rect">
            <a:avLst/>
          </a:prstGeom>
        </p:spPr>
      </p:pic>
    </p:spTree>
    <p:extLst>
      <p:ext uri="{BB962C8B-B14F-4D97-AF65-F5344CB8AC3E}">
        <p14:creationId xmlns:p14="http://schemas.microsoft.com/office/powerpoint/2010/main" val="901063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b="1" dirty="0" smtClean="0"/>
              <a:t>QUIZ </a:t>
            </a:r>
            <a:endParaRPr lang="es-MX" b="1" dirty="0"/>
          </a:p>
        </p:txBody>
      </p:sp>
      <p:sp>
        <p:nvSpPr>
          <p:cNvPr id="3" name="Marcador de contenido 2"/>
          <p:cNvSpPr>
            <a:spLocks noGrp="1"/>
          </p:cNvSpPr>
          <p:nvPr>
            <p:ph idx="1"/>
          </p:nvPr>
        </p:nvSpPr>
        <p:spPr/>
        <p:txBody>
          <a:bodyPr/>
          <a:lstStyle/>
          <a:p>
            <a:r>
              <a:rPr lang="es-MX" dirty="0" smtClean="0"/>
              <a:t>¿Cuál es la diferencia entre Orbita y Orbital</a:t>
            </a:r>
          </a:p>
          <a:p>
            <a:r>
              <a:rPr lang="es-MX" dirty="0" smtClean="0"/>
              <a:t>¿ Que son los Isotopos?</a:t>
            </a:r>
          </a:p>
          <a:p>
            <a:r>
              <a:rPr lang="es-MX" dirty="0" smtClean="0"/>
              <a:t>¿Por qué </a:t>
            </a:r>
            <a:r>
              <a:rPr lang="es-MX" smtClean="0"/>
              <a:t>los protones, </a:t>
            </a:r>
            <a:r>
              <a:rPr lang="es-MX" dirty="0" smtClean="0"/>
              <a:t>electrones y neutrones ya no son consideramos partículas elementales?</a:t>
            </a:r>
            <a:endParaRPr lang="es-MX" dirty="0"/>
          </a:p>
        </p:txBody>
      </p:sp>
    </p:spTree>
    <p:extLst>
      <p:ext uri="{BB962C8B-B14F-4D97-AF65-F5344CB8AC3E}">
        <p14:creationId xmlns:p14="http://schemas.microsoft.com/office/powerpoint/2010/main" val="3901323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DEFINICIÓN ÁTOMO</a:t>
            </a:r>
            <a:endParaRPr lang="es-MX" dirty="0"/>
          </a:p>
        </p:txBody>
      </p:sp>
      <p:sp>
        <p:nvSpPr>
          <p:cNvPr id="3" name="Marcador de contenido 2"/>
          <p:cNvSpPr>
            <a:spLocks noGrp="1"/>
          </p:cNvSpPr>
          <p:nvPr>
            <p:ph idx="1"/>
          </p:nvPr>
        </p:nvSpPr>
        <p:spPr/>
        <p:txBody>
          <a:bodyPr>
            <a:normAutofit/>
          </a:bodyPr>
          <a:lstStyle/>
          <a:p>
            <a:pPr algn="just"/>
            <a:r>
              <a:rPr lang="es-MX" sz="2400" dirty="0"/>
              <a:t>El origen de la palabra átomo proviene del griego y significa indivisible. La concepción de indivisible proviene de la antigüedad cuando se creía que el átomo era el elemento más pequeño que podía existir. Sin embargo, en la actualidad sabemos que el átomo está formado por otras partículas todavía más pequeñas: las partículas sub atómicas</a:t>
            </a:r>
            <a:r>
              <a:rPr lang="es-MX" sz="2400" dirty="0" smtClean="0"/>
              <a:t>.</a:t>
            </a:r>
            <a:endParaRPr lang="es-MX" sz="2400" dirty="0"/>
          </a:p>
          <a:p>
            <a:pPr algn="just"/>
            <a:endParaRPr lang="es-MX" sz="2400" dirty="0"/>
          </a:p>
        </p:txBody>
      </p:sp>
    </p:spTree>
    <p:extLst>
      <p:ext uri="{BB962C8B-B14F-4D97-AF65-F5344CB8AC3E}">
        <p14:creationId xmlns:p14="http://schemas.microsoft.com/office/powerpoint/2010/main" val="1325278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ÁTOMO</a:t>
            </a:r>
            <a:endParaRPr lang="es-MX" dirty="0"/>
          </a:p>
        </p:txBody>
      </p:sp>
      <p:sp>
        <p:nvSpPr>
          <p:cNvPr id="3" name="Marcador de contenido 2"/>
          <p:cNvSpPr>
            <a:spLocks noGrp="1"/>
          </p:cNvSpPr>
          <p:nvPr>
            <p:ph idx="1"/>
          </p:nvPr>
        </p:nvSpPr>
        <p:spPr/>
        <p:txBody>
          <a:bodyPr/>
          <a:lstStyle/>
          <a:p>
            <a:pPr algn="just"/>
            <a:r>
              <a:rPr lang="es-MX" dirty="0"/>
              <a:t>Un átomo es la unidad constituyente más pequeña de la materia ordinaria que tiene las propiedades de un </a:t>
            </a:r>
            <a:r>
              <a:rPr lang="es-MX" dirty="0">
                <a:hlinkClick r:id="rId2" tooltip="¿Qué es un elemento químico? Tabla periódica de los elementos"/>
              </a:rPr>
              <a:t>elemento químico</a:t>
            </a:r>
            <a:r>
              <a:rPr lang="es-MX" dirty="0"/>
              <a:t>.</a:t>
            </a:r>
          </a:p>
          <a:p>
            <a:pPr algn="just"/>
            <a:r>
              <a:rPr lang="es-MX" dirty="0"/>
              <a:t>El átomo está compuesto por un núcleo y uno o más </a:t>
            </a:r>
            <a:r>
              <a:rPr lang="es-MX" dirty="0">
                <a:hlinkClick r:id="rId3" tooltip="¿Qué es un electrón? Carga, masa y características"/>
              </a:rPr>
              <a:t>electrones</a:t>
            </a:r>
            <a:r>
              <a:rPr lang="es-MX" dirty="0"/>
              <a:t> ligados al núcleo. El núcleo está hecho de uno o más </a:t>
            </a:r>
            <a:r>
              <a:rPr lang="es-MX" dirty="0">
                <a:hlinkClick r:id="rId4" tooltip="¿Qué es un protón? Estructura del átomo"/>
              </a:rPr>
              <a:t>protones</a:t>
            </a:r>
            <a:r>
              <a:rPr lang="es-MX" dirty="0"/>
              <a:t> y, típicamente, un número similar de </a:t>
            </a:r>
            <a:r>
              <a:rPr lang="es-MX" dirty="0">
                <a:hlinkClick r:id="rId5" tooltip="Neutrón | Estructura del átomo"/>
              </a:rPr>
              <a:t>neutrones</a:t>
            </a:r>
            <a:r>
              <a:rPr lang="es-MX" dirty="0"/>
              <a:t>; los </a:t>
            </a:r>
            <a:r>
              <a:rPr lang="es-MX" dirty="0">
                <a:hlinkClick r:id="rId4" tooltip="¿Qué es un protón? Estructura del átomo"/>
              </a:rPr>
              <a:t>protones</a:t>
            </a:r>
            <a:r>
              <a:rPr lang="es-MX" dirty="0"/>
              <a:t> y </a:t>
            </a:r>
            <a:r>
              <a:rPr lang="es-MX" dirty="0">
                <a:hlinkClick r:id="rId5" tooltip="Neutrón | Estructura del átomo"/>
              </a:rPr>
              <a:t>neutrones</a:t>
            </a:r>
            <a:r>
              <a:rPr lang="es-MX" dirty="0"/>
              <a:t> se denominan nucleones.</a:t>
            </a:r>
          </a:p>
          <a:p>
            <a:pPr algn="just"/>
            <a:r>
              <a:rPr lang="es-MX" dirty="0"/>
              <a:t>Los protones del </a:t>
            </a:r>
            <a:r>
              <a:rPr lang="es-MX" dirty="0">
                <a:hlinkClick r:id="rId6" tooltip="Núcleo atómico"/>
              </a:rPr>
              <a:t>núcleo atómico</a:t>
            </a:r>
            <a:r>
              <a:rPr lang="es-MX" dirty="0"/>
              <a:t> están unidos por unos enlaces muy fuertes en los cuales al romperse o generarse se genera una gran cantidad de energía. La energía nuclear se basa en la creación o rotura de estos enlaces.</a:t>
            </a:r>
          </a:p>
          <a:p>
            <a:endParaRPr lang="es-MX" dirty="0"/>
          </a:p>
        </p:txBody>
      </p:sp>
    </p:spTree>
    <p:extLst>
      <p:ext uri="{BB962C8B-B14F-4D97-AF65-F5344CB8AC3E}">
        <p14:creationId xmlns:p14="http://schemas.microsoft.com/office/powerpoint/2010/main" val="2705188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269254" y="2000828"/>
            <a:ext cx="8825659" cy="3416300"/>
          </a:xfrm>
        </p:spPr>
        <p:txBody>
          <a:bodyPr>
            <a:normAutofit/>
          </a:bodyPr>
          <a:lstStyle/>
          <a:p>
            <a:pPr marL="0" indent="0" algn="ctr">
              <a:buNone/>
            </a:pPr>
            <a:endParaRPr lang="es-MX" dirty="0" smtClean="0"/>
          </a:p>
          <a:p>
            <a:pPr marL="0" indent="0" algn="just">
              <a:buNone/>
            </a:pPr>
            <a:r>
              <a:rPr lang="es-MX" dirty="0" smtClean="0"/>
              <a:t>Alrededor </a:t>
            </a:r>
            <a:r>
              <a:rPr lang="es-MX" dirty="0"/>
              <a:t>del núcleo atómico orbitan los electrones. El electrón es la partícula más ligera de cuantas componen el átomo. Tiene una carga eléctrica negativa, cuya magnitud se define como la carga eléctrica elemental, y se ignora si posee subestructura, por lo que se lo considera una partícula elemental. La masa de un </a:t>
            </a:r>
            <a:r>
              <a:rPr lang="es-MX" dirty="0">
                <a:hlinkClick r:id="rId2" tooltip="Protón"/>
              </a:rPr>
              <a:t>protón</a:t>
            </a:r>
            <a:r>
              <a:rPr lang="es-MX" dirty="0"/>
              <a:t> es 1836 veces mayor a la masa del </a:t>
            </a:r>
            <a:r>
              <a:rPr lang="es-MX" dirty="0">
                <a:hlinkClick r:id="rId3" tooltip="¿Qué es un electrón? Masa, carga y características"/>
              </a:rPr>
              <a:t>electrón</a:t>
            </a:r>
            <a:r>
              <a:rPr lang="es-MX" dirty="0"/>
              <a:t>. La carga del </a:t>
            </a:r>
            <a:r>
              <a:rPr lang="es-MX" dirty="0">
                <a:hlinkClick r:id="rId2" tooltip="Protón"/>
              </a:rPr>
              <a:t>protón</a:t>
            </a:r>
            <a:r>
              <a:rPr lang="es-MX" dirty="0"/>
              <a:t> es positiva. El </a:t>
            </a:r>
            <a:r>
              <a:rPr lang="es-MX" dirty="0">
                <a:hlinkClick r:id="rId4" tooltip="Neutrón"/>
              </a:rPr>
              <a:t>neutrón</a:t>
            </a:r>
            <a:r>
              <a:rPr lang="es-MX" dirty="0"/>
              <a:t> tiene una masa 1839 veces la masa del </a:t>
            </a:r>
            <a:r>
              <a:rPr lang="es-MX" dirty="0">
                <a:hlinkClick r:id="rId3" tooltip="¿Qué es un electrón? Masa, carga y características"/>
              </a:rPr>
              <a:t>electrón</a:t>
            </a:r>
            <a:r>
              <a:rPr lang="es-MX" dirty="0"/>
              <a:t>. El </a:t>
            </a:r>
            <a:r>
              <a:rPr lang="es-MX" dirty="0">
                <a:hlinkClick r:id="rId4" tooltip="Neutrón"/>
              </a:rPr>
              <a:t>neutrón</a:t>
            </a:r>
            <a:r>
              <a:rPr lang="es-MX" dirty="0"/>
              <a:t> tiene una carga eléctrica neutra (ni positiva ni negativa).</a:t>
            </a:r>
          </a:p>
          <a:p>
            <a:pPr algn="ctr"/>
            <a:endParaRPr lang="es-MX" dirty="0"/>
          </a:p>
        </p:txBody>
      </p:sp>
      <p:sp>
        <p:nvSpPr>
          <p:cNvPr id="4" name="Título 3"/>
          <p:cNvSpPr>
            <a:spLocks noGrp="1"/>
          </p:cNvSpPr>
          <p:nvPr>
            <p:ph type="title"/>
          </p:nvPr>
        </p:nvSpPr>
        <p:spPr/>
        <p:txBody>
          <a:bodyPr/>
          <a:lstStyle/>
          <a:p>
            <a:r>
              <a:rPr lang="es-MX" b="1" cap="all" dirty="0" smtClean="0"/>
              <a:t/>
            </a:r>
            <a:br>
              <a:rPr lang="es-MX" b="1" cap="all" dirty="0" smtClean="0"/>
            </a:br>
            <a:r>
              <a:rPr lang="es-MX" b="1" cap="all" dirty="0" smtClean="0"/>
              <a:t>PARTÍCULAS </a:t>
            </a:r>
            <a:r>
              <a:rPr lang="es-MX" b="1" cap="all" dirty="0"/>
              <a:t>SUBATÓMICAS</a:t>
            </a:r>
            <a:br>
              <a:rPr lang="es-MX" b="1" cap="all" dirty="0"/>
            </a:br>
            <a:endParaRPr lang="es-MX" dirty="0"/>
          </a:p>
        </p:txBody>
      </p:sp>
      <p:sp>
        <p:nvSpPr>
          <p:cNvPr id="5" name="CuadroTexto 4"/>
          <p:cNvSpPr txBox="1"/>
          <p:nvPr/>
        </p:nvSpPr>
        <p:spPr>
          <a:xfrm>
            <a:off x="3335482" y="5101936"/>
            <a:ext cx="4092787" cy="923330"/>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es-MX" dirty="0"/>
              <a:t>Masa del electrón: 9,11 · 10</a:t>
            </a:r>
            <a:r>
              <a:rPr lang="es-MX" baseline="30000" dirty="0"/>
              <a:t>−31</a:t>
            </a:r>
            <a:r>
              <a:rPr lang="es-MX" dirty="0"/>
              <a:t> kg</a:t>
            </a:r>
            <a:r>
              <a:rPr lang="es-MX" dirty="0"/>
              <a:t/>
            </a:r>
            <a:br>
              <a:rPr lang="es-MX" dirty="0"/>
            </a:br>
            <a:r>
              <a:rPr lang="es-MX" dirty="0"/>
              <a:t>Masa de un protón: 1,67 · 10</a:t>
            </a:r>
            <a:r>
              <a:rPr lang="es-MX" baseline="30000" dirty="0"/>
              <a:t>−27</a:t>
            </a:r>
            <a:r>
              <a:rPr lang="es-MX" dirty="0"/>
              <a:t> kg</a:t>
            </a:r>
            <a:r>
              <a:rPr lang="es-MX" dirty="0"/>
              <a:t/>
            </a:r>
            <a:br>
              <a:rPr lang="es-MX" dirty="0"/>
            </a:br>
            <a:r>
              <a:rPr lang="es-MX" dirty="0"/>
              <a:t>Masa de un neutrón: 1,69 · 10</a:t>
            </a:r>
            <a:r>
              <a:rPr lang="es-MX" baseline="30000" dirty="0"/>
              <a:t>−27</a:t>
            </a:r>
            <a:r>
              <a:rPr lang="es-MX" dirty="0"/>
              <a:t> kg</a:t>
            </a:r>
            <a:endParaRPr lang="es-MX" dirty="0"/>
          </a:p>
        </p:txBody>
      </p:sp>
    </p:spTree>
    <p:extLst>
      <p:ext uri="{BB962C8B-B14F-4D97-AF65-F5344CB8AC3E}">
        <p14:creationId xmlns:p14="http://schemas.microsoft.com/office/powerpoint/2010/main" val="3990911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PARTÍCULAS SUBÁTOMICAS </a:t>
            </a:r>
            <a:r>
              <a:rPr lang="es-MX" b="1" dirty="0" smtClean="0"/>
              <a:t>¿compuestas de otras partículas ?</a:t>
            </a:r>
            <a:endParaRPr lang="es-MX" b="1" dirty="0"/>
          </a:p>
        </p:txBody>
      </p:sp>
      <p:sp>
        <p:nvSpPr>
          <p:cNvPr id="3" name="Marcador de contenido 2"/>
          <p:cNvSpPr>
            <a:spLocks noGrp="1"/>
          </p:cNvSpPr>
          <p:nvPr>
            <p:ph idx="1"/>
          </p:nvPr>
        </p:nvSpPr>
        <p:spPr>
          <a:xfrm>
            <a:off x="955964" y="2146301"/>
            <a:ext cx="9814359" cy="3256972"/>
          </a:xfrm>
        </p:spPr>
        <p:txBody>
          <a:bodyPr>
            <a:noAutofit/>
          </a:bodyPr>
          <a:lstStyle/>
          <a:p>
            <a:pPr algn="just"/>
            <a:r>
              <a:rPr lang="es-MX" sz="1600" dirty="0"/>
              <a:t>El protón y el neutrón no son partículas elementales, sino que son un compuesto de otras partículas llamadas quarks. </a:t>
            </a:r>
            <a:endParaRPr lang="es-MX" sz="1600" dirty="0" smtClean="0"/>
          </a:p>
          <a:p>
            <a:pPr marL="0" indent="0" algn="just">
              <a:buNone/>
            </a:pPr>
            <a:endParaRPr lang="es-MX" sz="1600" dirty="0" smtClean="0"/>
          </a:p>
          <a:p>
            <a:pPr algn="just"/>
            <a:r>
              <a:rPr lang="es-MX" sz="1600" dirty="0" smtClean="0"/>
              <a:t>Las </a:t>
            </a:r>
            <a:r>
              <a:rPr lang="es-MX" sz="1600" dirty="0"/>
              <a:t>partículas subatómicas constituyen un estado ligado de quarks u y d. </a:t>
            </a:r>
            <a:endParaRPr lang="es-MX" sz="1600" dirty="0" smtClean="0"/>
          </a:p>
          <a:p>
            <a:pPr marL="0" indent="0" algn="just">
              <a:buNone/>
            </a:pPr>
            <a:endParaRPr lang="es-MX" sz="1600" dirty="0" smtClean="0"/>
          </a:p>
          <a:p>
            <a:pPr algn="just"/>
            <a:r>
              <a:rPr lang="es-MX" sz="1600" dirty="0" smtClean="0"/>
              <a:t>Un </a:t>
            </a:r>
            <a:r>
              <a:rPr lang="es-MX" sz="1600" dirty="0"/>
              <a:t>protón contiene dos quarks u y un quark d, mientras que el neutrón contiene dos d y un u, en consonancia con la carga de ambos. </a:t>
            </a:r>
            <a:endParaRPr lang="es-MX" sz="1600" dirty="0" smtClean="0"/>
          </a:p>
          <a:p>
            <a:pPr marL="0" indent="0" algn="just">
              <a:buNone/>
            </a:pPr>
            <a:endParaRPr lang="es-MX" sz="1600" dirty="0" smtClean="0"/>
          </a:p>
          <a:p>
            <a:pPr algn="just"/>
            <a:r>
              <a:rPr lang="es-MX" sz="1600" dirty="0" smtClean="0"/>
              <a:t>Los </a:t>
            </a:r>
            <a:r>
              <a:rPr lang="es-MX" sz="1600" dirty="0"/>
              <a:t>quarks se mantienen unidos mediante la fuerza nuclear fuerte, mediada por gluones. </a:t>
            </a:r>
            <a:endParaRPr lang="es-MX" sz="1600" dirty="0"/>
          </a:p>
          <a:p>
            <a:pPr marL="0" indent="0" algn="just">
              <a:buNone/>
            </a:pPr>
            <a:endParaRPr lang="es-MX" sz="1600" dirty="0" smtClean="0"/>
          </a:p>
          <a:p>
            <a:pPr algn="just"/>
            <a:r>
              <a:rPr lang="es-MX" sz="1600" dirty="0" smtClean="0"/>
              <a:t>Existen </a:t>
            </a:r>
            <a:r>
              <a:rPr lang="es-MX" sz="1600" dirty="0"/>
              <a:t>otras partículas subatómicas en el modelo estándar: más tipos de quarks, leptones cargados (similares al electrón), etc</a:t>
            </a:r>
            <a:r>
              <a:rPr lang="es-MX" sz="2000" dirty="0"/>
              <a:t>.</a:t>
            </a:r>
          </a:p>
        </p:txBody>
      </p:sp>
    </p:spTree>
    <p:extLst>
      <p:ext uri="{BB962C8B-B14F-4D97-AF65-F5344CB8AC3E}">
        <p14:creationId xmlns:p14="http://schemas.microsoft.com/office/powerpoint/2010/main" val="4182353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b="1" dirty="0" smtClean="0"/>
              <a:t>NÚMERO MÁSICO </a:t>
            </a:r>
            <a:endParaRPr lang="es-MX" b="1" dirty="0"/>
          </a:p>
        </p:txBody>
      </p:sp>
      <p:sp>
        <p:nvSpPr>
          <p:cNvPr id="3" name="Marcador de contenido 2"/>
          <p:cNvSpPr>
            <a:spLocks noGrp="1"/>
          </p:cNvSpPr>
          <p:nvPr>
            <p:ph idx="1"/>
          </p:nvPr>
        </p:nvSpPr>
        <p:spPr>
          <a:xfrm>
            <a:off x="1570590" y="2863273"/>
            <a:ext cx="8825659" cy="3416300"/>
          </a:xfrm>
        </p:spPr>
        <p:txBody>
          <a:bodyPr/>
          <a:lstStyle/>
          <a:p>
            <a:r>
              <a:rPr lang="es-MX" dirty="0" smtClean="0"/>
              <a:t>El </a:t>
            </a:r>
            <a:r>
              <a:rPr lang="es-MX" dirty="0"/>
              <a:t>núcleo atómico es la parte central del átomo que está compuesto por nucleones unidos entre ellos. </a:t>
            </a:r>
            <a:endParaRPr lang="es-MX" dirty="0" smtClean="0"/>
          </a:p>
          <a:p>
            <a:r>
              <a:rPr lang="es-MX" dirty="0" smtClean="0"/>
              <a:t>El </a:t>
            </a:r>
            <a:r>
              <a:rPr lang="es-MX" dirty="0"/>
              <a:t>nucleón es un componente de partícula subatómica del núcleo, es decir, un protón o un neutrón. </a:t>
            </a:r>
            <a:endParaRPr lang="es-MX" dirty="0" smtClean="0"/>
          </a:p>
          <a:p>
            <a:r>
              <a:rPr lang="es-MX" dirty="0" smtClean="0"/>
              <a:t>El</a:t>
            </a:r>
            <a:r>
              <a:rPr lang="es-MX" dirty="0"/>
              <a:t> </a:t>
            </a:r>
            <a:r>
              <a:rPr lang="es-MX" dirty="0">
                <a:hlinkClick r:id="rId2" tooltip="Número másico | Átomo. Características y estructura de los átomos"/>
              </a:rPr>
              <a:t>número másico</a:t>
            </a:r>
            <a:r>
              <a:rPr lang="es-MX" dirty="0"/>
              <a:t> de un átomo es el número de nucleones de su núcleo atómico</a:t>
            </a:r>
            <a:r>
              <a:rPr lang="es-MX" dirty="0" smtClean="0"/>
              <a:t>.</a:t>
            </a:r>
          </a:p>
          <a:p>
            <a:r>
              <a:rPr lang="es-MX" dirty="0"/>
              <a:t>El volumen del núcleo es aproximadamente proporcional al número total de nucleones, el </a:t>
            </a:r>
            <a:r>
              <a:rPr lang="es-MX" u="sng" dirty="0">
                <a:hlinkClick r:id="rId2" tooltip="Número másico | Átomo. Características y estructura de los átomos"/>
              </a:rPr>
              <a:t>número </a:t>
            </a:r>
            <a:r>
              <a:rPr lang="es-MX" u="sng" dirty="0" smtClean="0">
                <a:hlinkClick r:id="rId2" tooltip="Número másico | Átomo. Características y estructura de los átomos"/>
              </a:rPr>
              <a:t>másico</a:t>
            </a:r>
            <a:r>
              <a:rPr lang="es-MX" dirty="0" smtClean="0"/>
              <a:t>, se representa con letra A </a:t>
            </a:r>
            <a:endParaRPr lang="es-MX" dirty="0"/>
          </a:p>
        </p:txBody>
      </p:sp>
    </p:spTree>
    <p:extLst>
      <p:ext uri="{BB962C8B-B14F-4D97-AF65-F5344CB8AC3E}">
        <p14:creationId xmlns:p14="http://schemas.microsoft.com/office/powerpoint/2010/main" val="2375548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b="1" dirty="0" smtClean="0"/>
              <a:t>NÚMERO ATÓMICO </a:t>
            </a:r>
            <a:endParaRPr lang="es-MX" b="1" dirty="0"/>
          </a:p>
        </p:txBody>
      </p:sp>
      <p:sp>
        <p:nvSpPr>
          <p:cNvPr id="3" name="Marcador de contenido 2"/>
          <p:cNvSpPr>
            <a:spLocks noGrp="1"/>
          </p:cNvSpPr>
          <p:nvPr>
            <p:ph idx="1"/>
          </p:nvPr>
        </p:nvSpPr>
        <p:spPr>
          <a:xfrm>
            <a:off x="1154954" y="2312554"/>
            <a:ext cx="8825659" cy="3416300"/>
          </a:xfrm>
        </p:spPr>
        <p:txBody>
          <a:bodyPr/>
          <a:lstStyle/>
          <a:p>
            <a:r>
              <a:rPr lang="es-MX" dirty="0"/>
              <a:t>Los </a:t>
            </a:r>
            <a:r>
              <a:rPr lang="es-MX" dirty="0">
                <a:hlinkClick r:id="rId2" tooltip="¿Qué es un átomo?"/>
              </a:rPr>
              <a:t>átomos</a:t>
            </a:r>
            <a:r>
              <a:rPr lang="es-MX" dirty="0"/>
              <a:t> de un mismo elemento tienen el mismo </a:t>
            </a:r>
            <a:r>
              <a:rPr lang="es-MX" dirty="0">
                <a:hlinkClick r:id="rId3" tooltip="Protón"/>
              </a:rPr>
              <a:t>número de protones</a:t>
            </a:r>
            <a:r>
              <a:rPr lang="es-MX" dirty="0"/>
              <a:t>, que se denomina </a:t>
            </a:r>
            <a:r>
              <a:rPr lang="es-MX" dirty="0">
                <a:hlinkClick r:id="rId4" tooltip="Número atómico | Átomo. Características y estructura de los átomos"/>
              </a:rPr>
              <a:t>número atómico</a:t>
            </a:r>
            <a:r>
              <a:rPr lang="es-MX" dirty="0"/>
              <a:t> y se representa por </a:t>
            </a:r>
            <a:r>
              <a:rPr lang="es-MX" dirty="0" smtClean="0"/>
              <a:t>Z</a:t>
            </a:r>
          </a:p>
          <a:p>
            <a:r>
              <a:rPr lang="es-MX" dirty="0" smtClean="0"/>
              <a:t>Los </a:t>
            </a:r>
            <a:r>
              <a:rPr lang="es-MX" dirty="0"/>
              <a:t>átomos de un elemento dado pueden tener distinto </a:t>
            </a:r>
            <a:r>
              <a:rPr lang="es-MX" dirty="0">
                <a:hlinkClick r:id="rId5" tooltip="Neutrón"/>
              </a:rPr>
              <a:t>número </a:t>
            </a:r>
            <a:r>
              <a:rPr lang="es-MX" dirty="0" smtClean="0">
                <a:hlinkClick r:id="rId5" tooltip="Neutrón"/>
              </a:rPr>
              <a:t>de neutrones</a:t>
            </a:r>
            <a:r>
              <a:rPr lang="es-MX" dirty="0"/>
              <a:t>: se dice entonces que son </a:t>
            </a:r>
            <a:r>
              <a:rPr lang="es-MX" dirty="0">
                <a:hlinkClick r:id="rId6" tooltip="¿Qué es un isótopo?"/>
              </a:rPr>
              <a:t>isótopos</a:t>
            </a:r>
            <a:r>
              <a:rPr lang="es-MX" dirty="0" smtClean="0"/>
              <a:t>.</a:t>
            </a:r>
          </a:p>
          <a:p>
            <a:r>
              <a:rPr lang="es-MX" dirty="0" smtClean="0"/>
              <a:t>Los Isótopos, son átomos del mismo elemento, que poseen diferente número de másico </a:t>
            </a:r>
            <a:endParaRPr lang="es-MX" dirty="0"/>
          </a:p>
        </p:txBody>
      </p:sp>
      <p:pic>
        <p:nvPicPr>
          <p:cNvPr id="4" name="Imagen 3"/>
          <p:cNvPicPr>
            <a:picLocks noChangeAspect="1"/>
          </p:cNvPicPr>
          <p:nvPr/>
        </p:nvPicPr>
        <p:blipFill>
          <a:blip r:embed="rId7"/>
          <a:stretch>
            <a:fillRect/>
          </a:stretch>
        </p:blipFill>
        <p:spPr>
          <a:xfrm>
            <a:off x="6670963" y="4238985"/>
            <a:ext cx="4696691" cy="2370500"/>
          </a:xfrm>
          <a:prstGeom prst="rect">
            <a:avLst/>
          </a:prstGeom>
        </p:spPr>
      </p:pic>
    </p:spTree>
    <p:extLst>
      <p:ext uri="{BB962C8B-B14F-4D97-AF65-F5344CB8AC3E}">
        <p14:creationId xmlns:p14="http://schemas.microsoft.com/office/powerpoint/2010/main" val="999334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b="1" dirty="0" smtClean="0"/>
              <a:t>ELECTRONES</a:t>
            </a:r>
            <a:r>
              <a:rPr lang="es-MX" dirty="0" smtClean="0"/>
              <a:t> </a:t>
            </a:r>
            <a:endParaRPr lang="es-MX" dirty="0"/>
          </a:p>
        </p:txBody>
      </p:sp>
      <p:sp>
        <p:nvSpPr>
          <p:cNvPr id="3" name="Marcador de contenido 2"/>
          <p:cNvSpPr>
            <a:spLocks noGrp="1"/>
          </p:cNvSpPr>
          <p:nvPr>
            <p:ph idx="1"/>
          </p:nvPr>
        </p:nvSpPr>
        <p:spPr/>
        <p:txBody>
          <a:bodyPr/>
          <a:lstStyle/>
          <a:p>
            <a:pPr algn="just"/>
            <a:r>
              <a:rPr lang="es-MX" dirty="0"/>
              <a:t>El electrón es una partícula elemental estable con la carga negativa más pequeña que existe en la naturaleza. </a:t>
            </a:r>
            <a:endParaRPr lang="es-MX" dirty="0" smtClean="0"/>
          </a:p>
          <a:p>
            <a:pPr algn="just"/>
            <a:r>
              <a:rPr lang="es-MX" dirty="0" smtClean="0"/>
              <a:t>Esta </a:t>
            </a:r>
            <a:r>
              <a:rPr lang="es-MX" dirty="0"/>
              <a:t>carga se denomina carga elemental, ya que cualquier carga eléctrica separable se compone de un número entero de ellas.</a:t>
            </a:r>
          </a:p>
          <a:p>
            <a:pPr algn="just"/>
            <a:r>
              <a:rPr lang="es-MX" dirty="0"/>
              <a:t>Los electrones, de signo negativo, son atraídos por los protones, de signo positivo en el átomo a través de la fuerza electromagnética. </a:t>
            </a:r>
            <a:endParaRPr lang="es-MX" dirty="0" smtClean="0"/>
          </a:p>
          <a:p>
            <a:pPr algn="just"/>
            <a:r>
              <a:rPr lang="es-MX" dirty="0" smtClean="0"/>
              <a:t>Debido </a:t>
            </a:r>
            <a:r>
              <a:rPr lang="es-MX" dirty="0"/>
              <a:t>a esta fuerza electromagnética es necesario una fuente de energía externa para liberarlos. Cuanto más cerca está un electrón del núcleo, mayor es la fuerza atractiva, y mayor por tanto la energía necesaria para que escape.</a:t>
            </a:r>
          </a:p>
          <a:p>
            <a:endParaRPr lang="es-MX" dirty="0"/>
          </a:p>
        </p:txBody>
      </p:sp>
    </p:spTree>
    <p:extLst>
      <p:ext uri="{BB962C8B-B14F-4D97-AF65-F5344CB8AC3E}">
        <p14:creationId xmlns:p14="http://schemas.microsoft.com/office/powerpoint/2010/main" val="72700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b="1" dirty="0" smtClean="0"/>
              <a:t>ORBITALES</a:t>
            </a:r>
            <a:r>
              <a:rPr lang="es-MX" dirty="0" smtClean="0"/>
              <a:t> </a:t>
            </a:r>
            <a:endParaRPr lang="es-MX" dirty="0"/>
          </a:p>
        </p:txBody>
      </p:sp>
      <p:sp>
        <p:nvSpPr>
          <p:cNvPr id="3" name="Marcador de contenido 2"/>
          <p:cNvSpPr>
            <a:spLocks noGrp="1"/>
          </p:cNvSpPr>
          <p:nvPr>
            <p:ph idx="1"/>
          </p:nvPr>
        </p:nvSpPr>
        <p:spPr>
          <a:xfrm>
            <a:off x="1352381" y="2468418"/>
            <a:ext cx="8825659" cy="3416300"/>
          </a:xfrm>
        </p:spPr>
        <p:txBody>
          <a:bodyPr/>
          <a:lstStyle/>
          <a:p>
            <a:pPr algn="just"/>
            <a:r>
              <a:rPr lang="es-MX" dirty="0"/>
              <a:t>Cada orbital corresponde a un posible valor de energía para los electrones, que se reparten entre ellos. </a:t>
            </a:r>
            <a:endParaRPr lang="es-MX" dirty="0" smtClean="0"/>
          </a:p>
          <a:p>
            <a:pPr algn="just"/>
            <a:r>
              <a:rPr lang="es-MX" dirty="0" smtClean="0"/>
              <a:t>El </a:t>
            </a:r>
            <a:r>
              <a:rPr lang="es-MX" dirty="0"/>
              <a:t>principio de exclusión de Pauli prohíbe que más de dos electrones se encuentren en el mismo orbital. </a:t>
            </a:r>
            <a:endParaRPr lang="es-MX" dirty="0" smtClean="0"/>
          </a:p>
          <a:p>
            <a:pPr algn="just"/>
            <a:r>
              <a:rPr lang="es-MX" dirty="0" smtClean="0"/>
              <a:t>Pueden </a:t>
            </a:r>
            <a:r>
              <a:rPr lang="es-MX" dirty="0"/>
              <a:t>ocurrir transiciones entre los distintos niveles de energía: si un electrón absorbe un fotón con energía suficiente, puede saltar a un nivel superior; también desde un nivel más alto puede acabar en un nivel inferior, radiando el resto de la energía en un fotón. </a:t>
            </a:r>
            <a:endParaRPr lang="es-MX" dirty="0" smtClean="0"/>
          </a:p>
          <a:p>
            <a:pPr algn="just"/>
            <a:r>
              <a:rPr lang="es-MX" dirty="0" smtClean="0"/>
              <a:t>Las </a:t>
            </a:r>
            <a:r>
              <a:rPr lang="es-MX" dirty="0"/>
              <a:t>energías dadas por las diferencias entre los valores de estos niveles son las que se observan en las líneas espectrales del átomo.</a:t>
            </a:r>
            <a:endParaRPr lang="es-MX" dirty="0"/>
          </a:p>
        </p:txBody>
      </p:sp>
    </p:spTree>
    <p:extLst>
      <p:ext uri="{BB962C8B-B14F-4D97-AF65-F5344CB8AC3E}">
        <p14:creationId xmlns:p14="http://schemas.microsoft.com/office/powerpoint/2010/main" val="1122674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a de reuniones Ion">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161</TotalTime>
  <Words>563</Words>
  <Application>Microsoft Office PowerPoint</Application>
  <PresentationFormat>Panorámica</PresentationFormat>
  <Paragraphs>45</Paragraphs>
  <Slides>11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Arial</vt:lpstr>
      <vt:lpstr>Century Gothic</vt:lpstr>
      <vt:lpstr>Wingdings 3</vt:lpstr>
      <vt:lpstr>Sala de reuniones Ion</vt:lpstr>
      <vt:lpstr>ÁTOMO</vt:lpstr>
      <vt:lpstr>DEFINICIÓN ÁTOMO</vt:lpstr>
      <vt:lpstr>ÁTOMO</vt:lpstr>
      <vt:lpstr> PARTÍCULAS SUBATÓMICAS </vt:lpstr>
      <vt:lpstr>PARTÍCULAS SUBÁTOMICAS ¿compuestas de otras partículas ?</vt:lpstr>
      <vt:lpstr>NÚMERO MÁSICO </vt:lpstr>
      <vt:lpstr>NÚMERO ATÓMICO </vt:lpstr>
      <vt:lpstr>ELECTRONES </vt:lpstr>
      <vt:lpstr>ORBITALES </vt:lpstr>
      <vt:lpstr>Presentación de PowerPoint</vt:lpstr>
      <vt:lpstr>QUIZ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ÁTOMO</dc:title>
  <dc:creator>Giss</dc:creator>
  <cp:lastModifiedBy>Giss</cp:lastModifiedBy>
  <cp:revision>4</cp:revision>
  <dcterms:created xsi:type="dcterms:W3CDTF">2020-08-21T14:55:22Z</dcterms:created>
  <dcterms:modified xsi:type="dcterms:W3CDTF">2020-08-21T17:36:34Z</dcterms:modified>
</cp:coreProperties>
</file>