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100" d="100"/>
          <a:sy n="100" d="100"/>
        </p:scale>
        <p:origin x="7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1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8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0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0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2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8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89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37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42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55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04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8055-613E-41E5-B081-B3699B6247B0}" type="datetimeFigureOut">
              <a:rPr lang="es-MX" smtClean="0"/>
              <a:t>20/08/2020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5849-8D50-426F-B682-785F13B185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50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9127" y="2878282"/>
            <a:ext cx="7363690" cy="9842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ORGANISMOS VIVOS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1264" y="4838556"/>
            <a:ext cx="9144000" cy="1655762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M.C.S. GUADALUPE GISSELA MARÍN HERNÁNDEZ 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64" y="685945"/>
            <a:ext cx="3741400" cy="10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1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MEMBRANA PLASMÁTICA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58" y="2014538"/>
            <a:ext cx="5359454" cy="37766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1481138"/>
            <a:ext cx="4900613" cy="2780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4420701"/>
            <a:ext cx="5410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PARED CELULAR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1643062"/>
            <a:ext cx="8372475" cy="733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2625" y="3062287"/>
            <a:ext cx="71056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s-MX" b="1" dirty="0" smtClean="0">
                <a:solidFill>
                  <a:srgbClr val="0070C0"/>
                </a:solidFill>
              </a:rPr>
              <a:t/>
            </a:r>
            <a:br>
              <a:rPr lang="es-MX" b="1" dirty="0" smtClean="0">
                <a:solidFill>
                  <a:srgbClr val="0070C0"/>
                </a:solidFill>
              </a:rPr>
            </a:br>
            <a:r>
              <a:rPr lang="es-MX" b="1" dirty="0" smtClean="0">
                <a:solidFill>
                  <a:srgbClr val="0070C0"/>
                </a:solidFill>
              </a:rPr>
              <a:t>CÁPSULA</a:t>
            </a: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endParaRPr lang="es-MX" sz="31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Muchos procariontes tienen una capa externa pegajosa llamada </a:t>
            </a:r>
            <a:r>
              <a:rPr lang="es-MX" b="1" dirty="0" smtClean="0"/>
              <a:t>cápsula</a:t>
            </a:r>
            <a:r>
              <a:rPr lang="es-MX" dirty="0" smtClean="0"/>
              <a:t>, hecha usualmente de polisacáridos (polímeros de azúcares).</a:t>
            </a:r>
            <a:br>
              <a:rPr lang="es-MX" dirty="0" smtClean="0"/>
            </a:br>
            <a:r>
              <a:rPr lang="es-MX" dirty="0" smtClean="0"/>
              <a:t>La cápsula ayuda a los procariontes a adherirse unos a otros y a las varias superficies de su entorno, y también evita que la célula se seque. En el caso de los procariontes patógenos que han colonizado el cuerpo de un hospedero, la cápsula o capa viscosa las protege contra el sistema inmune de este.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6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CITOPLASMA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93429"/>
            <a:ext cx="10515600" cy="8153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3511550"/>
            <a:ext cx="44958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RIBOSOMAS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5634"/>
            <a:ext cx="10515600" cy="852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3317765"/>
            <a:ext cx="1614487" cy="28639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21" y="3473449"/>
            <a:ext cx="6355891" cy="191293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1025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MATERIAL GENÉTICO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230" y="1690688"/>
            <a:ext cx="8658225" cy="514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95" y="2800350"/>
            <a:ext cx="4515880" cy="1866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2276475"/>
            <a:ext cx="5962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APÉNDICES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Las células </a:t>
            </a:r>
            <a:r>
              <a:rPr lang="es-MX" dirty="0"/>
              <a:t>procariontes suelen tener apéndices (proyecciones de la superficie celular) que les permiten adherirse a las superficies, moverse o transferir ADN entre ellas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4" y="3308280"/>
            <a:ext cx="4905375" cy="30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74675"/>
            <a:ext cx="10515600" cy="1325563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COMPARTIMIENTOS INTERNOS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Se </a:t>
            </a:r>
            <a:r>
              <a:rPr lang="es-MX" dirty="0"/>
              <a:t>"supone" que los procariontes no tienen compartimientos internos semejantes a los organelos de los eucariontes y, en su mayoría, carecen de ellos. Sin embargo, las células procariontes a veces necesitan aumentar el área de superficie de su membrana para llevar a cabo ciertas reacciones o concentrar un sustrato alrededor de su enzima, igual que los eucariontes</a:t>
            </a:r>
            <a:r>
              <a:rPr lang="es-MX" dirty="0" smtClean="0"/>
              <a:t>. </a:t>
            </a: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Por ejemplo las bacterias fotosintéticas.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94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0125" y="2243346"/>
            <a:ext cx="10531729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¿Cómo puedes determinar si el organismo es procarionte o eucarionte?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Escoge 1 respuesta: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Es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unicelular, así que debe ser un procariota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Si tiene invaginaciones de la membrana para realizar la fotosíntesis, debe ser un eucarionte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Si posee una pared celular, debe ser un procarionte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</a:rPr>
              <a:t>Si tiene un núcleo limitado por una membrana, debe ser un eucariota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PRUEBA TUS CONOCIMIENTOS 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HTMLOption1" r:id="rId2" imgW="1371600" imgH="304920"/>
        </mc:Choice>
        <mc:Fallback>
          <p:control name="HTMLOption1" r:id="rId2" imgW="1371600" imgH="30492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HTMLOption2" r:id="rId3" imgW="1371600" imgH="304920"/>
        </mc:Choice>
        <mc:Fallback>
          <p:control name="HTMLOption2" r:id="rId3" imgW="137160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HTMLOption3" r:id="rId4" imgW="1371600" imgH="304920"/>
        </mc:Choice>
        <mc:Fallback>
          <p:control name="HTMLOption3" r:id="rId4" imgW="137160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HTMLOption4" r:id="rId5" imgW="1371600" imgH="304920"/>
        </mc:Choice>
        <mc:Fallback>
          <p:control name="HTMLOption4" r:id="rId5" imgW="137160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41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08413" y="1766454"/>
            <a:ext cx="9175173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Los primeros taxónomos clasificaron todas las especies como plantas o animales. </a:t>
            </a:r>
            <a:endParaRPr lang="es-MX" sz="2400" dirty="0"/>
          </a:p>
          <a:p>
            <a:pPr algn="just"/>
            <a:endParaRPr lang="es-MX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Luego se reconocieron hasta cinco Reinos: </a:t>
            </a:r>
            <a:r>
              <a:rPr lang="es-MX" sz="2400" b="1" dirty="0" err="1" smtClean="0">
                <a:solidFill>
                  <a:srgbClr val="0070C0"/>
                </a:solidFill>
              </a:rPr>
              <a:t>Monera</a:t>
            </a:r>
            <a:r>
              <a:rPr lang="es-MX" sz="2400" b="1" dirty="0" smtClean="0">
                <a:solidFill>
                  <a:srgbClr val="0070C0"/>
                </a:solidFill>
              </a:rPr>
              <a:t>, Protista, Plantae, </a:t>
            </a:r>
            <a:r>
              <a:rPr lang="es-MX" sz="2400" b="1" dirty="0" err="1" smtClean="0">
                <a:solidFill>
                  <a:srgbClr val="0070C0"/>
                </a:solidFill>
              </a:rPr>
              <a:t>Fungi</a:t>
            </a:r>
            <a:r>
              <a:rPr lang="es-MX" sz="2400" b="1" dirty="0" smtClean="0">
                <a:solidFill>
                  <a:srgbClr val="0070C0"/>
                </a:solidFill>
              </a:rPr>
              <a:t> y Animalia.</a:t>
            </a:r>
          </a:p>
          <a:p>
            <a:pPr algn="just"/>
            <a:endParaRPr lang="es-MX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Hoy en día reconocemos tres Dominios: </a:t>
            </a:r>
            <a:r>
              <a:rPr lang="es-MX" sz="2400" b="1" dirty="0" smtClean="0">
                <a:solidFill>
                  <a:srgbClr val="FF0000"/>
                </a:solidFill>
              </a:rPr>
              <a:t>Bacteria, </a:t>
            </a:r>
            <a:r>
              <a:rPr lang="es-MX" sz="2400" b="1" dirty="0" err="1" smtClean="0">
                <a:solidFill>
                  <a:srgbClr val="FF0000"/>
                </a:solidFill>
              </a:rPr>
              <a:t>Archaea</a:t>
            </a:r>
            <a:r>
              <a:rPr lang="es-MX" sz="2400" b="1" dirty="0" smtClean="0">
                <a:solidFill>
                  <a:srgbClr val="FF0000"/>
                </a:solidFill>
              </a:rPr>
              <a:t> y </a:t>
            </a:r>
            <a:r>
              <a:rPr lang="es-MX" sz="2400" b="1" dirty="0" err="1" smtClean="0">
                <a:solidFill>
                  <a:srgbClr val="FF0000"/>
                </a:solidFill>
              </a:rPr>
              <a:t>Eukarya</a:t>
            </a:r>
            <a:r>
              <a:rPr lang="es-MX" sz="2400" dirty="0" smtClean="0"/>
              <a:t>.</a:t>
            </a:r>
          </a:p>
          <a:p>
            <a:pPr algn="just"/>
            <a:endParaRPr lang="es-MX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 Nuevas tecnologías en genómica y </a:t>
            </a:r>
            <a:r>
              <a:rPr lang="es-MX" sz="2400" dirty="0" err="1" smtClean="0"/>
              <a:t>metagenómica</a:t>
            </a:r>
            <a:r>
              <a:rPr lang="es-MX" sz="2400" dirty="0" smtClean="0"/>
              <a:t> ha llevado a tener más información de grupos de organismos de lo cuales se conoce todavía muy poco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CLASIFICACIÓN: 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8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¿Qué sabemos?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18307" y="1880753"/>
            <a:ext cx="9777847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dk1"/>
                </a:solidFill>
              </a:rPr>
              <a:t>T</a:t>
            </a:r>
            <a:r>
              <a:rPr lang="es-MX" sz="2400" dirty="0" smtClean="0">
                <a:solidFill>
                  <a:schemeClr val="dk1"/>
                </a:solidFill>
              </a:rPr>
              <a:t>odos </a:t>
            </a:r>
            <a:r>
              <a:rPr lang="es-MX" sz="2400" dirty="0">
                <a:solidFill>
                  <a:schemeClr val="dk1"/>
                </a:solidFill>
              </a:rPr>
              <a:t>los organismos provienen de un ancestro común porque comparten algunas características: </a:t>
            </a:r>
            <a:r>
              <a:rPr lang="es-MX" sz="2400" dirty="0" smtClean="0">
                <a:solidFill>
                  <a:schemeClr val="dk1"/>
                </a:solidFill>
              </a:rPr>
              <a:t>Membrana </a:t>
            </a:r>
            <a:r>
              <a:rPr lang="es-MX" sz="2400" dirty="0">
                <a:solidFill>
                  <a:schemeClr val="dk1"/>
                </a:solidFill>
              </a:rPr>
              <a:t>celular y </a:t>
            </a:r>
            <a:r>
              <a:rPr lang="es-MX" sz="2400" dirty="0" smtClean="0">
                <a:solidFill>
                  <a:schemeClr val="dk1"/>
                </a:solidFill>
              </a:rPr>
              <a:t>ribosomas,</a:t>
            </a:r>
            <a:r>
              <a:rPr lang="es-MX" sz="2400" dirty="0">
                <a:solidFill>
                  <a:schemeClr val="dk1"/>
                </a:solidFill>
              </a:rPr>
              <a:t> </a:t>
            </a:r>
            <a:r>
              <a:rPr lang="es-MX" sz="2400" dirty="0" smtClean="0">
                <a:solidFill>
                  <a:schemeClr val="dk1"/>
                </a:solidFill>
              </a:rPr>
              <a:t>Rutas </a:t>
            </a:r>
            <a:r>
              <a:rPr lang="es-MX" sz="2400" dirty="0">
                <a:solidFill>
                  <a:schemeClr val="dk1"/>
                </a:solidFill>
              </a:rPr>
              <a:t>metabólicas como </a:t>
            </a:r>
            <a:r>
              <a:rPr lang="es-MX" sz="2400" dirty="0" smtClean="0">
                <a:solidFill>
                  <a:schemeClr val="dk1"/>
                </a:solidFill>
              </a:rPr>
              <a:t>glucólisis, Replicación </a:t>
            </a:r>
            <a:r>
              <a:rPr lang="es-MX" sz="2400" dirty="0" err="1">
                <a:solidFill>
                  <a:schemeClr val="dk1"/>
                </a:solidFill>
              </a:rPr>
              <a:t>semiconservativa</a:t>
            </a:r>
            <a:r>
              <a:rPr lang="es-MX" sz="2400" dirty="0">
                <a:solidFill>
                  <a:schemeClr val="dk1"/>
                </a:solidFill>
              </a:rPr>
              <a:t> del </a:t>
            </a:r>
            <a:r>
              <a:rPr lang="es-MX" sz="2400" dirty="0" smtClean="0">
                <a:solidFill>
                  <a:schemeClr val="dk1"/>
                </a:solidFill>
              </a:rPr>
              <a:t>ADN, El </a:t>
            </a:r>
            <a:r>
              <a:rPr lang="es-MX" sz="2400" dirty="0">
                <a:solidFill>
                  <a:schemeClr val="dk1"/>
                </a:solidFill>
              </a:rPr>
              <a:t>ADN codifica para </a:t>
            </a:r>
            <a:r>
              <a:rPr lang="es-MX" sz="2400" dirty="0" smtClean="0">
                <a:solidFill>
                  <a:schemeClr val="dk1"/>
                </a:solidFill>
              </a:rPr>
              <a:t>proteínas, Tienen </a:t>
            </a:r>
            <a:r>
              <a:rPr lang="es-MX" sz="2400" dirty="0">
                <a:solidFill>
                  <a:schemeClr val="dk1"/>
                </a:solidFill>
              </a:rPr>
              <a:t>el mismo código genético y poseen secuencias de ADN </a:t>
            </a:r>
            <a:r>
              <a:rPr lang="es-MX" sz="2400" dirty="0" smtClean="0">
                <a:solidFill>
                  <a:schemeClr val="dk1"/>
                </a:solidFill>
              </a:rPr>
              <a:t>similares.</a:t>
            </a:r>
          </a:p>
          <a:p>
            <a:pPr algn="just"/>
            <a:endParaRPr lang="es-MX" sz="2400" dirty="0" smtClean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dk1"/>
                </a:solidFill>
              </a:rPr>
              <a:t>Los </a:t>
            </a:r>
            <a:r>
              <a:rPr lang="es-MX" sz="2400" b="1" dirty="0">
                <a:solidFill>
                  <a:srgbClr val="0070C0"/>
                </a:solidFill>
              </a:rPr>
              <a:t>organismos procariotas </a:t>
            </a:r>
            <a:r>
              <a:rPr lang="es-MX" sz="2400" dirty="0">
                <a:solidFill>
                  <a:schemeClr val="dk1"/>
                </a:solidFill>
              </a:rPr>
              <a:t>se encuentran dentro de los </a:t>
            </a:r>
            <a:r>
              <a:rPr lang="es-MX" sz="2400" b="1" dirty="0">
                <a:solidFill>
                  <a:srgbClr val="FF0000"/>
                </a:solidFill>
              </a:rPr>
              <a:t>dominios Bacteria y </a:t>
            </a:r>
            <a:r>
              <a:rPr lang="es-MX" sz="2400" b="1" dirty="0" err="1">
                <a:solidFill>
                  <a:srgbClr val="FF0000"/>
                </a:solidFill>
              </a:rPr>
              <a:t>Archaea</a:t>
            </a:r>
            <a:r>
              <a:rPr lang="es-MX" sz="2400" b="1" dirty="0">
                <a:solidFill>
                  <a:srgbClr val="FF0000"/>
                </a:solidFill>
              </a:rPr>
              <a:t>. </a:t>
            </a:r>
            <a:endParaRPr lang="es-MX" sz="2400" b="1" dirty="0" smtClean="0">
              <a:solidFill>
                <a:srgbClr val="FF0000"/>
              </a:solidFill>
            </a:endParaRPr>
          </a:p>
          <a:p>
            <a:pPr algn="just"/>
            <a:endParaRPr lang="es-MX" sz="2400" dirty="0" smtClean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chemeClr val="dk1"/>
                </a:solidFill>
              </a:rPr>
              <a:t>Eukarya</a:t>
            </a:r>
            <a:r>
              <a:rPr lang="es-MX" sz="2400" dirty="0" smtClean="0">
                <a:solidFill>
                  <a:schemeClr val="dk1"/>
                </a:solidFill>
              </a:rPr>
              <a:t> </a:t>
            </a:r>
            <a:r>
              <a:rPr lang="es-MX" sz="2400" dirty="0">
                <a:solidFill>
                  <a:schemeClr val="dk1"/>
                </a:solidFill>
              </a:rPr>
              <a:t>contiene los organismos eucariotas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1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875" y="661560"/>
            <a:ext cx="9163050" cy="57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CÉLULA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27" y="1514043"/>
            <a:ext cx="10515600" cy="783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7" y="2485199"/>
            <a:ext cx="8429625" cy="2647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776" y="2755363"/>
            <a:ext cx="1989024" cy="2658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2301" y="5110532"/>
            <a:ext cx="83724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2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TIPOS DE CELULAS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2404"/>
            <a:ext cx="10515600" cy="766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3151909"/>
            <a:ext cx="5019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CÉLULAS PROCARIOTAS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5735" y="1690688"/>
            <a:ext cx="9331037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dk1"/>
                </a:solidFill>
              </a:rPr>
              <a:t>Los procariotas no tienen núcleo definido y ni organelos rodeados por membrana. </a:t>
            </a:r>
          </a:p>
          <a:p>
            <a:endParaRPr lang="es-MX" sz="2400" dirty="0" smtClean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dk1"/>
                </a:solidFill>
              </a:rPr>
              <a:t>El </a:t>
            </a:r>
            <a:r>
              <a:rPr lang="es-MX" sz="2400" dirty="0">
                <a:solidFill>
                  <a:schemeClr val="dk1"/>
                </a:solidFill>
              </a:rPr>
              <a:t>ADN usualmente está en molécula circular. </a:t>
            </a:r>
          </a:p>
          <a:p>
            <a:endParaRPr lang="es-MX" sz="2400" dirty="0" smtClean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dk1"/>
                </a:solidFill>
              </a:rPr>
              <a:t>Los </a:t>
            </a:r>
            <a:r>
              <a:rPr lang="es-MX" sz="2400" dirty="0">
                <a:solidFill>
                  <a:schemeClr val="dk1"/>
                </a:solidFill>
              </a:rPr>
              <a:t>procariotas viven prácticamente en todos los lugares de la Tierra, incluyendo condiciones extremas para la mayoría de los demás organismos. </a:t>
            </a:r>
          </a:p>
          <a:p>
            <a:endParaRPr lang="es-MX" sz="2400" dirty="0" smtClean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dk1"/>
                </a:solidFill>
              </a:rPr>
              <a:t>Hay </a:t>
            </a:r>
            <a:r>
              <a:rPr lang="es-MX" sz="2400" dirty="0">
                <a:solidFill>
                  <a:schemeClr val="dk1"/>
                </a:solidFill>
              </a:rPr>
              <a:t>más procariotas en un puñado de tierra fértil que personas viviendo en la Tierra.</a:t>
            </a:r>
          </a:p>
        </p:txBody>
      </p:sp>
    </p:spTree>
    <p:extLst>
      <p:ext uri="{BB962C8B-B14F-4D97-AF65-F5344CB8AC3E}">
        <p14:creationId xmlns:p14="http://schemas.microsoft.com/office/powerpoint/2010/main" val="303890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CÉLULAS PROCARIOTAS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975" y="1562101"/>
            <a:ext cx="9858375" cy="449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pPr algn="just"/>
            <a:r>
              <a:rPr lang="es-MX" dirty="0" smtClean="0"/>
              <a:t>La mayoría son unicelulares</a:t>
            </a:r>
          </a:p>
          <a:p>
            <a:pPr algn="just"/>
            <a:r>
              <a:rPr lang="es-MX" dirty="0"/>
              <a:t>T</a:t>
            </a:r>
            <a:r>
              <a:rPr lang="es-MX" dirty="0" smtClean="0"/>
              <a:t>ípicamente de diámetros de 0.5-10um. </a:t>
            </a:r>
            <a:endParaRPr lang="es-MX" dirty="0"/>
          </a:p>
          <a:p>
            <a:pPr algn="just"/>
            <a:r>
              <a:rPr lang="es-MX" dirty="0" smtClean="0"/>
              <a:t>Casi todos tienen pared celular. </a:t>
            </a:r>
            <a:endParaRPr lang="es-MX" dirty="0"/>
          </a:p>
          <a:p>
            <a:pPr algn="just"/>
            <a:r>
              <a:rPr lang="es-MX" dirty="0" smtClean="0"/>
              <a:t>Se reproducen rápidamente por fisión binaria y se pueden dividir cada 1–3 horas. </a:t>
            </a:r>
            <a:endParaRPr lang="es-MX" dirty="0"/>
          </a:p>
          <a:p>
            <a:pPr algn="just"/>
            <a:r>
              <a:rPr lang="es-MX" dirty="0" smtClean="0"/>
              <a:t>La rápida reproducción, las mutaciones y las recombinaciones genéticas promueven su diversidad genética. </a:t>
            </a:r>
            <a:endParaRPr lang="es-MX" dirty="0"/>
          </a:p>
          <a:p>
            <a:pPr algn="just"/>
            <a:r>
              <a:rPr lang="es-MX" dirty="0" smtClean="0"/>
              <a:t>Alrededor de la mitad son capaz de tener movimiento dirigido a alejarse o acercarse a un estímulo (Ej. quimiotaxis).</a:t>
            </a:r>
          </a:p>
          <a:p>
            <a:pPr algn="just"/>
            <a:r>
              <a:rPr lang="es-MX" dirty="0" smtClean="0"/>
              <a:t> Poseen una gran diversidad de adaptaciones nutricionales y metabólicas.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917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CÉLULAS PROCARIOTAS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7" y="1949450"/>
            <a:ext cx="70262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3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478</Words>
  <Application>Microsoft Office PowerPoint</Application>
  <PresentationFormat>Panorámica</PresentationFormat>
  <Paragraphs>56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Tema de Office</vt:lpstr>
      <vt:lpstr>ORGANISMOS VIVOS </vt:lpstr>
      <vt:lpstr>CLASIFICACIÓN: </vt:lpstr>
      <vt:lpstr>¿Qué sabemos?</vt:lpstr>
      <vt:lpstr>Presentación de PowerPoint</vt:lpstr>
      <vt:lpstr>CÉLULA</vt:lpstr>
      <vt:lpstr>TIPOS DE CELULAS</vt:lpstr>
      <vt:lpstr>CÉLULAS PROCARIOTAS </vt:lpstr>
      <vt:lpstr>CÉLULAS PROCARIOTAS </vt:lpstr>
      <vt:lpstr>CÉLULAS PROCARIOTAS </vt:lpstr>
      <vt:lpstr>MEMBRANA PLASMÁTICA</vt:lpstr>
      <vt:lpstr>PARED CELULAR </vt:lpstr>
      <vt:lpstr> CÁPSULA  </vt:lpstr>
      <vt:lpstr>CITOPLASMA</vt:lpstr>
      <vt:lpstr>RIBOSOMAS</vt:lpstr>
      <vt:lpstr>MATERIAL GENÉTICO</vt:lpstr>
      <vt:lpstr>APÉNDICES</vt:lpstr>
      <vt:lpstr>COMPARTIMIENTOS INTERNOS </vt:lpstr>
      <vt:lpstr>PRUEBA TUS CONOCIMIENTOS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ORGANISMOS VIVOS</dc:title>
  <dc:creator>Giss</dc:creator>
  <cp:lastModifiedBy>Giss</cp:lastModifiedBy>
  <cp:revision>11</cp:revision>
  <dcterms:created xsi:type="dcterms:W3CDTF">2020-08-20T23:11:24Z</dcterms:created>
  <dcterms:modified xsi:type="dcterms:W3CDTF">2020-08-21T00:27:33Z</dcterms:modified>
</cp:coreProperties>
</file>